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84" r:id="rId18"/>
    <p:sldId id="285" r:id="rId19"/>
    <p:sldId id="270" r:id="rId20"/>
    <p:sldId id="271" r:id="rId21"/>
    <p:sldId id="272" r:id="rId22"/>
    <p:sldId id="273" r:id="rId23"/>
    <p:sldId id="287" r:id="rId24"/>
    <p:sldId id="288" r:id="rId25"/>
    <p:sldId id="289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90" r:id="rId36"/>
    <p:sldId id="291" r:id="rId37"/>
    <p:sldId id="292" r:id="rId38"/>
    <p:sldId id="293" r:id="rId39"/>
    <p:sldId id="294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7C0AF2-FD4B-42A3-BCF6-34299B687D6F}" v="50" dt="2020-06-14T15:21:08.5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8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66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69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3373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19816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047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97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8288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828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84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35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413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6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915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67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156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71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78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74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49C247-6B7D-43D9-9757-79B0A6A220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4B2A714-C208-4F26-80FF-E768EF5636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“Fake Job Posting Prediction”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Progetto Data Mining 2019/2020</a:t>
            </a:r>
            <a:endParaRPr lang="it-IT" sz="2000" dirty="0">
              <a:solidFill>
                <a:schemeClr val="bg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90F70EA-84C0-4A18-A475-510C8BD65A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it-IT" sz="1600" dirty="0">
                <a:solidFill>
                  <a:schemeClr val="bg1"/>
                </a:solidFill>
              </a:rPr>
              <a:t>Studente Emilio Casella matr.204898                     prof. Greco Sergio                                                                                   prof. Antonio Caliò</a:t>
            </a:r>
          </a:p>
        </p:txBody>
      </p:sp>
    </p:spTree>
    <p:extLst>
      <p:ext uri="{BB962C8B-B14F-4D97-AF65-F5344CB8AC3E}">
        <p14:creationId xmlns:p14="http://schemas.microsoft.com/office/powerpoint/2010/main" val="365802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64504FF5-CB58-4ACA-879F-5A1FFC386880}"/>
              </a:ext>
            </a:extLst>
          </p:cNvPr>
          <p:cNvSpPr/>
          <p:nvPr/>
        </p:nvSpPr>
        <p:spPr>
          <a:xfrm>
            <a:off x="-1" y="113299"/>
            <a:ext cx="116839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La maggior parte degli annunci fraudolenti, invece, presenta keywords ricorrenti come urgente, lavoro da casa, range di salario giornaliero, assistenti o data entry.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0978D0B-8E81-4D9D-98D0-20DB83D7A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59630"/>
            <a:ext cx="11683999" cy="569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59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B908917-DBD1-4AC2-BC6A-6195F8D8D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7638472" cy="5578764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026EF1FE-78DC-45CA-A3D8-185BF235EE4B}"/>
              </a:ext>
            </a:extLst>
          </p:cNvPr>
          <p:cNvSpPr/>
          <p:nvPr/>
        </p:nvSpPr>
        <p:spPr>
          <a:xfrm>
            <a:off x="7906327" y="1120676"/>
            <a:ext cx="38423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La quasi totalità degli annunci reali non offre lavoro </a:t>
            </a:r>
            <a:r>
              <a:rPr lang="it-IT" dirty="0" err="1"/>
              <a:t>telecommuting</a:t>
            </a:r>
            <a:r>
              <a:rPr lang="it-IT" dirty="0"/>
              <a:t> (da casa con comunicazioni per email etc.) e presenta un logo dell'azienda nel post. </a:t>
            </a:r>
          </a:p>
          <a:p>
            <a:endParaRPr lang="it-IT" dirty="0"/>
          </a:p>
          <a:p>
            <a:r>
              <a:rPr lang="it-IT" dirty="0"/>
              <a:t>Si precisa, inoltre, che la metà degli annunci offre un </a:t>
            </a:r>
            <a:r>
              <a:rPr lang="it-IT" dirty="0" err="1"/>
              <a:t>questioniaro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49022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810F16E-C9C9-421A-B41C-BADC820FB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67418" cy="5551055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A0697F8C-6B79-4753-B6C0-65B5534FAAAD}"/>
              </a:ext>
            </a:extLst>
          </p:cNvPr>
          <p:cNvSpPr/>
          <p:nvPr/>
        </p:nvSpPr>
        <p:spPr>
          <a:xfrm>
            <a:off x="7232073" y="905163"/>
            <a:ext cx="446116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Per quanto riguarda l'attributo </a:t>
            </a:r>
            <a:r>
              <a:rPr lang="it-IT" dirty="0" err="1"/>
              <a:t>telecommuting</a:t>
            </a:r>
            <a:r>
              <a:rPr lang="it-IT" dirty="0"/>
              <a:t>, si ricalca lo stesso andamento degli annunci reali ma questo dato è in contrasto con quanto rivelato dall'analisi testuale del titolo degli annunci fraudolenti, non garantendo coerenza tra titolo e posizione richiesta nell’annuncio. </a:t>
            </a:r>
          </a:p>
          <a:p>
            <a:endParaRPr lang="it-IT" dirty="0"/>
          </a:p>
          <a:p>
            <a:r>
              <a:rPr lang="it-IT" dirty="0"/>
              <a:t>Inoltre, circa i 2/3 degli annunci non presenta loghi aziendali e relativi questionari di accesso, trattandosi di società fittizie.</a:t>
            </a:r>
          </a:p>
        </p:txBody>
      </p:sp>
    </p:spTree>
    <p:extLst>
      <p:ext uri="{BB962C8B-B14F-4D97-AF65-F5344CB8AC3E}">
        <p14:creationId xmlns:p14="http://schemas.microsoft.com/office/powerpoint/2010/main" val="3060641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DEA9B6D-E801-4C7C-B28C-3CDD0C154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902036" cy="383309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8209518-0371-4D62-BA3D-74F333AEF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036" y="0"/>
            <a:ext cx="5753182" cy="3833091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E54E075C-B028-490E-A409-8633E3BCC996}"/>
              </a:ext>
            </a:extLst>
          </p:cNvPr>
          <p:cNvSpPr/>
          <p:nvPr/>
        </p:nvSpPr>
        <p:spPr>
          <a:xfrm>
            <a:off x="0" y="3833090"/>
            <a:ext cx="1165521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Il 65% degli annunci veritieri, così come il 50% di quelli fraudolenti, offre posizioni di lavoro a tempo indeterminato.</a:t>
            </a:r>
          </a:p>
          <a:p>
            <a:endParaRPr lang="it-IT" dirty="0"/>
          </a:p>
          <a:p>
            <a:r>
              <a:rPr lang="it-IT" dirty="0"/>
              <a:t>I dati più significativi ricavati dalla seconda tabella indicano che il 38% degli annunci reali non richiede esperienza specifica così come il 21% richiede un'</a:t>
            </a:r>
            <a:r>
              <a:rPr lang="it-IT" dirty="0" err="1"/>
              <a:t>eseprienza</a:t>
            </a:r>
            <a:r>
              <a:rPr lang="it-IT" dirty="0"/>
              <a:t> </a:t>
            </a:r>
            <a:r>
              <a:rPr lang="it-IT" dirty="0" err="1"/>
              <a:t>mid</a:t>
            </a:r>
            <a:r>
              <a:rPr lang="it-IT" dirty="0"/>
              <a:t>-senior e </a:t>
            </a:r>
            <a:r>
              <a:rPr lang="it-IT" dirty="0" err="1"/>
              <a:t>cosi'</a:t>
            </a:r>
            <a:r>
              <a:rPr lang="it-IT" dirty="0"/>
              <a:t> via; con percentuali che si abbassano man mano che il grado di esperienza richiesta decresce.</a:t>
            </a:r>
          </a:p>
          <a:p>
            <a:r>
              <a:rPr lang="it-IT" dirty="0"/>
              <a:t>La metà degli annunci </a:t>
            </a:r>
            <a:r>
              <a:rPr lang="it-IT" dirty="0" err="1"/>
              <a:t>fraudolenti,però</a:t>
            </a:r>
            <a:r>
              <a:rPr lang="it-IT" dirty="0"/>
              <a:t>, non richiede un'esperienza specifica e il 20% ne richiede una basilare.</a:t>
            </a:r>
          </a:p>
        </p:txBody>
      </p:sp>
    </p:spTree>
    <p:extLst>
      <p:ext uri="{BB962C8B-B14F-4D97-AF65-F5344CB8AC3E}">
        <p14:creationId xmlns:p14="http://schemas.microsoft.com/office/powerpoint/2010/main" val="393720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DEA9B6D-E801-4C7C-B28C-3CDD0C154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902036" cy="383309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8209518-0371-4D62-BA3D-74F333AEF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036" y="0"/>
            <a:ext cx="5753182" cy="3833091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B44BF6E3-5325-4384-8E80-97171212C4D7}"/>
              </a:ext>
            </a:extLst>
          </p:cNvPr>
          <p:cNvSpPr/>
          <p:nvPr/>
        </p:nvSpPr>
        <p:spPr>
          <a:xfrm>
            <a:off x="0" y="3833090"/>
            <a:ext cx="1165521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Un andamento simile si rispecchia anche nella terza tabella, concerne il grado di istruzione richiesto, portando a </a:t>
            </a:r>
          </a:p>
          <a:p>
            <a:r>
              <a:rPr lang="it-IT" dirty="0"/>
              <a:t>concludere che esiste un'alta correlazione tra le due tabelle e quindi tra il grado di istruzione/esperienza richiesti, soprattutto negli annunci fraudolenti.</a:t>
            </a:r>
          </a:p>
          <a:p>
            <a:endParaRPr lang="it-IT" dirty="0"/>
          </a:p>
          <a:p>
            <a:r>
              <a:rPr lang="it-IT" dirty="0"/>
              <a:t>L'ultima tabella mostra che circa il 36% di annunci reali non specifica la posizione lavorativa ricercata, così come buona parte dei fraudolenti.</a:t>
            </a:r>
          </a:p>
        </p:txBody>
      </p:sp>
    </p:spTree>
    <p:extLst>
      <p:ext uri="{BB962C8B-B14F-4D97-AF65-F5344CB8AC3E}">
        <p14:creationId xmlns:p14="http://schemas.microsoft.com/office/powerpoint/2010/main" val="3847173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DEA9B6D-E801-4C7C-B28C-3CDD0C154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902036" cy="383309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8209518-0371-4D62-BA3D-74F333AEF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036" y="0"/>
            <a:ext cx="5753182" cy="3833091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BCDFAF3E-3CDA-4358-ABB1-66FABF601C8B}"/>
              </a:ext>
            </a:extLst>
          </p:cNvPr>
          <p:cNvSpPr/>
          <p:nvPr/>
        </p:nvSpPr>
        <p:spPr>
          <a:xfrm>
            <a:off x="0" y="4015970"/>
            <a:ext cx="116552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Si noti che la maggior parte degli annunci fraudolenti vuole ingannare i lettori cercando di avvicinarsi il più </a:t>
            </a:r>
          </a:p>
          <a:p>
            <a:r>
              <a:rPr lang="it-IT" dirty="0"/>
              <a:t>possibile alla conformazione media di un annuncio veritiero.</a:t>
            </a:r>
          </a:p>
          <a:p>
            <a:r>
              <a:rPr lang="it-IT" dirty="0"/>
              <a:t>Si deduce che un annuncio di lavoro falso cercherà di attirare l'attenzione con keyword del tipo "ore facili e </a:t>
            </a:r>
            <a:r>
              <a:rPr lang="it-IT" dirty="0" err="1"/>
              <a:t>divertenti!",fornendo</a:t>
            </a:r>
            <a:r>
              <a:rPr lang="it-IT" dirty="0"/>
              <a:t> tanti vantaggi e nessun requisito.</a:t>
            </a:r>
          </a:p>
        </p:txBody>
      </p:sp>
    </p:spTree>
    <p:extLst>
      <p:ext uri="{BB962C8B-B14F-4D97-AF65-F5344CB8AC3E}">
        <p14:creationId xmlns:p14="http://schemas.microsoft.com/office/powerpoint/2010/main" val="3011542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Rettangolo 268">
            <a:extLst>
              <a:ext uri="{FF2B5EF4-FFF2-40B4-BE49-F238E27FC236}">
                <a16:creationId xmlns:a16="http://schemas.microsoft.com/office/drawing/2014/main" id="{86D58EFB-9040-495D-B1C5-9B5C1170FE19}"/>
              </a:ext>
            </a:extLst>
          </p:cNvPr>
          <p:cNvSpPr/>
          <p:nvPr/>
        </p:nvSpPr>
        <p:spPr>
          <a:xfrm>
            <a:off x="0" y="0"/>
            <a:ext cx="218842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/>
              <a:t>Creazione del</a:t>
            </a:r>
          </a:p>
          <a:p>
            <a:r>
              <a:rPr lang="it-IT" sz="2800" dirty="0"/>
              <a:t>modello</a:t>
            </a:r>
          </a:p>
        </p:txBody>
      </p:sp>
      <p:sp>
        <p:nvSpPr>
          <p:cNvPr id="270" name="Rettangolo 269">
            <a:extLst>
              <a:ext uri="{FF2B5EF4-FFF2-40B4-BE49-F238E27FC236}">
                <a16:creationId xmlns:a16="http://schemas.microsoft.com/office/drawing/2014/main" id="{F4B7E6E7-1A5B-4764-A18F-BBC5D80123DA}"/>
              </a:ext>
            </a:extLst>
          </p:cNvPr>
          <p:cNvSpPr/>
          <p:nvPr/>
        </p:nvSpPr>
        <p:spPr>
          <a:xfrm>
            <a:off x="5911272" y="477053"/>
            <a:ext cx="54956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Prima di passare alla creazione del </a:t>
            </a:r>
            <a:r>
              <a:rPr lang="it-IT" dirty="0" err="1"/>
              <a:t>modello,le</a:t>
            </a:r>
            <a:r>
              <a:rPr lang="it-IT" dirty="0"/>
              <a:t> colonne 'company_</a:t>
            </a:r>
            <a:r>
              <a:rPr lang="it-IT" dirty="0" err="1"/>
              <a:t>profile</a:t>
            </a:r>
            <a:r>
              <a:rPr lang="it-IT" dirty="0"/>
              <a:t>','</a:t>
            </a:r>
            <a:r>
              <a:rPr lang="it-IT" dirty="0" err="1"/>
              <a:t>description</a:t>
            </a:r>
            <a:r>
              <a:rPr lang="it-IT" dirty="0"/>
              <a:t>','</a:t>
            </a:r>
            <a:r>
              <a:rPr lang="it-IT" dirty="0" err="1"/>
              <a:t>requirements</a:t>
            </a:r>
            <a:r>
              <a:rPr lang="it-IT" dirty="0"/>
              <a:t>','benefits’, </a:t>
            </a:r>
          </a:p>
          <a:p>
            <a:r>
              <a:rPr lang="it-IT" dirty="0"/>
              <a:t>contenenti dati testuali, vengono ripulite di tutto il non</a:t>
            </a:r>
          </a:p>
          <a:p>
            <a:r>
              <a:rPr lang="it-IT" dirty="0"/>
              <a:t> necessario e </a:t>
            </a:r>
            <a:r>
              <a:rPr lang="it-IT" dirty="0" err="1"/>
              <a:t>tokenizzate</a:t>
            </a:r>
            <a:r>
              <a:rPr lang="it-IT" dirty="0"/>
              <a:t>.</a:t>
            </a:r>
          </a:p>
        </p:txBody>
      </p:sp>
      <p:pic>
        <p:nvPicPr>
          <p:cNvPr id="271" name="Immagine 270">
            <a:extLst>
              <a:ext uri="{FF2B5EF4-FFF2-40B4-BE49-F238E27FC236}">
                <a16:creationId xmlns:a16="http://schemas.microsoft.com/office/drawing/2014/main" id="{AEFD8EF2-2D3A-40FD-ABCA-81BCCB5D9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1165"/>
            <a:ext cx="11684000" cy="347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383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84ABC96D-7814-435E-B1F3-4129D3B8E31E}"/>
              </a:ext>
            </a:extLst>
          </p:cNvPr>
          <p:cNvSpPr/>
          <p:nvPr/>
        </p:nvSpPr>
        <p:spPr>
          <a:xfrm>
            <a:off x="0" y="99589"/>
            <a:ext cx="677387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Per la creazione dell'</a:t>
            </a:r>
            <a:r>
              <a:rPr lang="it-IT" dirty="0" err="1"/>
              <a:t>embendding</a:t>
            </a:r>
            <a:r>
              <a:rPr lang="it-IT" dirty="0"/>
              <a:t>, si è scelto di utilizzare la rete neurale Word2Vec che consiste in una traduzione di parole o frasi in vettori composti da numeri reali. Questi modelli non sono altro che delle reti neurali a due livelli che sono addestrate (tramite un approccio non supervisionato) per ricostruire i contesti linguistici delle parole, prendendo come input un grande frammento di testo e costruendo uno spazio vettoriale, tipicamente di diverse centinaia di dimensioni, in cui ogni parola è univocamente assegnata ad un vettore nello </a:t>
            </a:r>
            <a:r>
              <a:rPr lang="it-IT" dirty="0" err="1"/>
              <a:t>spazio,seguendo</a:t>
            </a:r>
            <a:r>
              <a:rPr lang="it-IT" dirty="0"/>
              <a:t> un certo criterio. Infatti i vettori (rappresentanti le parole) vengono posizionati nello spazio cosicché le parole che risultino "simili" all’interno del frammento di testo, siano collocate vicine tra loro nello spazio stesso. L’idea è quella di riuscire ad incapsulare relazioni differenti tra le parole, come ad esempio sinonimi, contrari o analogie.</a:t>
            </a:r>
          </a:p>
          <a:p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5427FE0-570B-47F6-994A-14C0C151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494" y="1328125"/>
            <a:ext cx="4630521" cy="408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3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1E088AE-8373-40E3-ADEC-C57B5B3EAEAD}"/>
              </a:ext>
            </a:extLst>
          </p:cNvPr>
          <p:cNvSpPr/>
          <p:nvPr/>
        </p:nvSpPr>
        <p:spPr>
          <a:xfrm>
            <a:off x="0" y="108198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Si utilizzerà questa struttura per la creazione di una rappresentazione vettoriale (con approccio skip </a:t>
            </a:r>
            <a:r>
              <a:rPr lang="it-IT" dirty="0" err="1"/>
              <a:t>gram</a:t>
            </a:r>
            <a:r>
              <a:rPr lang="it-IT" dirty="0"/>
              <a:t>) di ogni cella, ottenuta compiendo un'iterazione per una sola epoca, in modo da non appesantire il carico computazione e giustificando anche la presenza di qualche numero reale negativo. Infatti, non si vuole ottenere la predizione delle parole vicine ma si cerca di avere una rappresentazione affine per annunci affini.</a:t>
            </a:r>
          </a:p>
          <a:p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99549B6-C089-42CF-B400-F69D3B1F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819646"/>
            <a:ext cx="5483085" cy="463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710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A9EFF860-5C11-4682-A3AC-0FF32FBE2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4825"/>
            <a:ext cx="11637818" cy="3246671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E1B9C7C1-820E-4768-B30C-74A7C6B5D695}"/>
              </a:ext>
            </a:extLst>
          </p:cNvPr>
          <p:cNvSpPr/>
          <p:nvPr/>
        </p:nvSpPr>
        <p:spPr>
          <a:xfrm>
            <a:off x="0" y="73151"/>
            <a:ext cx="117043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Celle simili avranno rappresentazioni simili (caratterizzata da numeri reali) e saranno formate da un numero di vettori pari al numero di parole.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DE6E98D4-9326-427B-B04A-021A7C1AF50C}"/>
              </a:ext>
            </a:extLst>
          </p:cNvPr>
          <p:cNvSpPr/>
          <p:nvPr/>
        </p:nvSpPr>
        <p:spPr>
          <a:xfrm>
            <a:off x="0" y="754913"/>
            <a:ext cx="116378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Per classificare i vettori, si utilizza una tecnica di </a:t>
            </a:r>
            <a:r>
              <a:rPr lang="it-IT" dirty="0" err="1"/>
              <a:t>feauteres</a:t>
            </a:r>
            <a:r>
              <a:rPr lang="it-IT" dirty="0"/>
              <a:t> </a:t>
            </a:r>
            <a:r>
              <a:rPr lang="it-IT" dirty="0" err="1"/>
              <a:t>extraction</a:t>
            </a:r>
            <a:r>
              <a:rPr lang="it-IT" dirty="0"/>
              <a:t> tipica della Computer Vision, applicata però al contesto di text mining.</a:t>
            </a:r>
          </a:p>
          <a:p>
            <a:endParaRPr lang="it-IT" dirty="0"/>
          </a:p>
          <a:p>
            <a:r>
              <a:rPr lang="it-IT" dirty="0"/>
              <a:t>Tutto ciò è possibile grazie alla similarità tra la rappresentazione vettoriale dei punti chiave di ogni immagine e la schematizzazione del testo; utilizzando entrambe vettori di reali per rappresentare l'oggetto in esame.</a:t>
            </a:r>
          </a:p>
        </p:txBody>
      </p:sp>
    </p:spTree>
    <p:extLst>
      <p:ext uri="{BB962C8B-B14F-4D97-AF65-F5344CB8AC3E}">
        <p14:creationId xmlns:p14="http://schemas.microsoft.com/office/powerpoint/2010/main" val="1201502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A296C6DB-8802-46ED-A226-805EBE686F58}"/>
              </a:ext>
            </a:extLst>
          </p:cNvPr>
          <p:cNvSpPr/>
          <p:nvPr/>
        </p:nvSpPr>
        <p:spPr>
          <a:xfrm>
            <a:off x="136551" y="18853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Il progresso tecnologico dell'era moderna, ha permesso agli annunci di lavoro di essere a portata di un click per chiunque ne abbia bisogno. Tuttavia, è doveroso saper distinguere un annuncio reale da uno ingannevole o fittizio, per non incorrere in spiacenti </a:t>
            </a:r>
            <a:r>
              <a:rPr lang="it-IT" dirty="0" err="1"/>
              <a:t>inconvenevoli</a:t>
            </a:r>
            <a:r>
              <a:rPr lang="it-IT" dirty="0"/>
              <a:t>. 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524C4DDA-7091-44B1-92E2-2CAB362285BD}"/>
              </a:ext>
            </a:extLst>
          </p:cNvPr>
          <p:cNvSpPr/>
          <p:nvPr/>
        </p:nvSpPr>
        <p:spPr>
          <a:xfrm>
            <a:off x="136551" y="1845198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L’elaborato includerà i seguenti punti:</a:t>
            </a:r>
          </a:p>
          <a:p>
            <a:endParaRPr lang="it-IT" dirty="0"/>
          </a:p>
          <a:p>
            <a:r>
              <a:rPr lang="it-IT" dirty="0"/>
              <a:t>1.Identificazione dei tratti e/o delle caratteristiche principali dei post di natura fraudolenta;</a:t>
            </a:r>
          </a:p>
          <a:p>
            <a:endParaRPr lang="it-IT" dirty="0"/>
          </a:p>
          <a:p>
            <a:r>
              <a:rPr lang="it-IT" dirty="0"/>
              <a:t>2.Produzione di un </a:t>
            </a:r>
            <a:r>
              <a:rPr lang="it-IT" dirty="0" err="1"/>
              <a:t>embedding</a:t>
            </a:r>
            <a:r>
              <a:rPr lang="it-IT" dirty="0"/>
              <a:t> per l'identificazione di post simili, con lo scopo di scovare caratteristiche intrinseche nel dataset;</a:t>
            </a:r>
          </a:p>
          <a:p>
            <a:endParaRPr lang="it-IT" dirty="0"/>
          </a:p>
          <a:p>
            <a:r>
              <a:rPr lang="it-IT" dirty="0"/>
              <a:t>3.Creazione di un modello di classificazione che supporta dati di testuali e meta-funzionalità, permettendo di prevedere quali post sono fraudolenti e quali no.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D5DF4A3D-8169-486F-BB19-6A4D45549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152" y="927201"/>
            <a:ext cx="5464454" cy="356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2863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E2F36F7E-143B-4CF6-8D37-3F66CB63293A}"/>
              </a:ext>
            </a:extLst>
          </p:cNvPr>
          <p:cNvSpPr/>
          <p:nvPr/>
        </p:nvSpPr>
        <p:spPr>
          <a:xfrm>
            <a:off x="0" y="0"/>
            <a:ext cx="21066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dirty="0"/>
              <a:t>Algoritmo di </a:t>
            </a:r>
          </a:p>
          <a:p>
            <a:r>
              <a:rPr lang="it-IT" sz="2400" dirty="0"/>
              <a:t>trasformazione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21831B82-39AC-4F02-BB2A-8352C2030E6D}"/>
              </a:ext>
            </a:extLst>
          </p:cNvPr>
          <p:cNvSpPr/>
          <p:nvPr/>
        </p:nvSpPr>
        <p:spPr>
          <a:xfrm>
            <a:off x="0" y="83099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it-IT" dirty="0"/>
          </a:p>
          <a:p>
            <a:r>
              <a:rPr lang="it-IT" dirty="0"/>
              <a:t>L'algoritmo compie i seguenti passi ed è applicato alle colonne 'company_</a:t>
            </a:r>
            <a:r>
              <a:rPr lang="it-IT" dirty="0" err="1"/>
              <a:t>profile</a:t>
            </a:r>
            <a:r>
              <a:rPr lang="it-IT" dirty="0"/>
              <a:t>','</a:t>
            </a:r>
            <a:r>
              <a:rPr lang="it-IT" dirty="0" err="1"/>
              <a:t>description</a:t>
            </a:r>
            <a:r>
              <a:rPr lang="it-IT" dirty="0"/>
              <a:t>','</a:t>
            </a:r>
            <a:r>
              <a:rPr lang="it-IT" dirty="0" err="1"/>
              <a:t>requirements</a:t>
            </a:r>
            <a:r>
              <a:rPr lang="it-IT" dirty="0"/>
              <a:t>','benefits’: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52D6704-FFFC-433E-AB88-CC968C528387}"/>
              </a:ext>
            </a:extLst>
          </p:cNvPr>
          <p:cNvSpPr/>
          <p:nvPr/>
        </p:nvSpPr>
        <p:spPr>
          <a:xfrm>
            <a:off x="0" y="1830078"/>
            <a:ext cx="1171894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>
              <a:solidFill>
                <a:srgbClr val="000000"/>
              </a:solidFill>
            </a:endParaRPr>
          </a:p>
          <a:p>
            <a:r>
              <a:rPr lang="it-IT" dirty="0">
                <a:solidFill>
                  <a:srgbClr val="000000"/>
                </a:solidFill>
              </a:rPr>
              <a:t>1.Ogni cella ha una rappresentazione multidimensionale, o meglio la sua forma vettoriale;</a:t>
            </a:r>
          </a:p>
          <a:p>
            <a:endParaRPr lang="it-IT" dirty="0">
              <a:solidFill>
                <a:srgbClr val="000000"/>
              </a:solidFill>
            </a:endParaRPr>
          </a:p>
          <a:p>
            <a:r>
              <a:rPr lang="it-IT" dirty="0">
                <a:solidFill>
                  <a:srgbClr val="000000"/>
                </a:solidFill>
              </a:rPr>
              <a:t>Ogni cella ha una rappresentazione formata dal dizionario contenente tutte le parole che la compongono;</a:t>
            </a:r>
          </a:p>
          <a:p>
            <a:endParaRPr lang="it-IT" dirty="0">
              <a:solidFill>
                <a:srgbClr val="000000"/>
              </a:solidFill>
            </a:endParaRPr>
          </a:p>
          <a:p>
            <a:r>
              <a:rPr lang="it-IT" dirty="0">
                <a:solidFill>
                  <a:srgbClr val="000000"/>
                </a:solidFill>
              </a:rPr>
              <a:t> con ogni parola trasformata in un vettore di float tramite Word2Vec;</a:t>
            </a:r>
          </a:p>
          <a:p>
            <a:endParaRPr lang="it-IT" dirty="0">
              <a:solidFill>
                <a:srgbClr val="000000"/>
              </a:solidFill>
            </a:endParaRPr>
          </a:p>
          <a:p>
            <a:endParaRPr lang="it-IT" dirty="0">
              <a:solidFill>
                <a:srgbClr val="000000"/>
              </a:solidFill>
            </a:endParaRPr>
          </a:p>
          <a:p>
            <a:r>
              <a:rPr lang="it-IT" dirty="0">
                <a:solidFill>
                  <a:srgbClr val="000000"/>
                </a:solidFill>
              </a:rPr>
              <a:t>Ad esempio, una cella formata da due parole avrà la seguente rappresentazione:</a:t>
            </a:r>
          </a:p>
          <a:p>
            <a:r>
              <a:rPr lang="it-IT" dirty="0">
                <a:solidFill>
                  <a:srgbClr val="000000"/>
                </a:solidFill>
              </a:rPr>
              <a:t>[[-0.0049020974, 0.0011399896, -0.0034842582, ...], [-0.0034801564, -0.0011033996, -0.0033954494,...]]</a:t>
            </a:r>
          </a:p>
          <a:p>
            <a:br>
              <a:rPr lang="it-IT" dirty="0">
                <a:solidFill>
                  <a:srgbClr val="000000"/>
                </a:solidFill>
                <a:latin typeface="Helvetica Neue"/>
              </a:rPr>
            </a:b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17418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0147B35A-B642-42D9-A2D8-93C320DADC37}"/>
              </a:ext>
            </a:extLst>
          </p:cNvPr>
          <p:cNvSpPr/>
          <p:nvPr/>
        </p:nvSpPr>
        <p:spPr>
          <a:xfrm>
            <a:off x="0" y="1052735"/>
            <a:ext cx="11367821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2.Si trovano i K raggruppamenti di tutte le rappresentazioni delle varie </a:t>
            </a:r>
            <a:r>
              <a:rPr lang="it-IT" dirty="0" err="1"/>
              <a:t>celle,tramite</a:t>
            </a:r>
            <a:r>
              <a:rPr lang="it-IT" dirty="0"/>
              <a:t> </a:t>
            </a:r>
            <a:r>
              <a:rPr lang="it-IT" dirty="0" err="1"/>
              <a:t>KMeans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Per la colonna in esame, si uniscono le rappresentazioni di ogni cella e si applica l'algoritmo </a:t>
            </a:r>
            <a:r>
              <a:rPr lang="it-IT" dirty="0" err="1"/>
              <a:t>KMeans</a:t>
            </a:r>
            <a:r>
              <a:rPr lang="it-IT" dirty="0"/>
              <a:t>, opportunamente settato nel numero di </a:t>
            </a:r>
            <a:r>
              <a:rPr lang="it-IT" dirty="0" err="1"/>
              <a:t>centroidi</a:t>
            </a:r>
            <a:r>
              <a:rPr lang="it-IT" dirty="0"/>
              <a:t>; producendo dei vettori prototipi per ogni gruppo.</a:t>
            </a:r>
          </a:p>
          <a:p>
            <a:endParaRPr lang="it-IT" dirty="0"/>
          </a:p>
          <a:p>
            <a:r>
              <a:rPr lang="it-IT" dirty="0"/>
              <a:t>3.Ogni cella è associata ad un cluster (mediante rappresentazione con l'indice del </a:t>
            </a:r>
            <a:r>
              <a:rPr lang="it-IT" dirty="0" err="1"/>
              <a:t>centroide</a:t>
            </a:r>
            <a:r>
              <a:rPr lang="it-IT" dirty="0"/>
              <a:t> più vicino);</a:t>
            </a:r>
          </a:p>
          <a:p>
            <a:endParaRPr lang="it-IT" dirty="0"/>
          </a:p>
          <a:p>
            <a:r>
              <a:rPr lang="it-IT" dirty="0"/>
              <a:t>Ogni elemento cella rappresentata come al passo 1., viene schematizzata con l'indice del </a:t>
            </a:r>
            <a:r>
              <a:rPr lang="it-IT" dirty="0" err="1"/>
              <a:t>centroide</a:t>
            </a:r>
            <a:r>
              <a:rPr lang="it-IT" dirty="0"/>
              <a:t> più vicino in termini di distanza; grazie alla </a:t>
            </a:r>
            <a:r>
              <a:rPr lang="it-IT" dirty="0" err="1"/>
              <a:t>vector</a:t>
            </a:r>
            <a:r>
              <a:rPr lang="it-IT" dirty="0"/>
              <a:t> </a:t>
            </a:r>
            <a:r>
              <a:rPr lang="it-IT" dirty="0" err="1"/>
              <a:t>quantization</a:t>
            </a:r>
            <a:r>
              <a:rPr lang="it-IT" dirty="0"/>
              <a:t> del pacchetto </a:t>
            </a:r>
            <a:r>
              <a:rPr lang="it-IT" dirty="0" err="1"/>
              <a:t>scipy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Ad esempio:</a:t>
            </a:r>
          </a:p>
          <a:p>
            <a:endParaRPr lang="it-IT" dirty="0"/>
          </a:p>
          <a:p>
            <a:r>
              <a:rPr lang="it-IT" dirty="0"/>
              <a:t>[[-0.0049020974, 0.0011399896, -0.0034842582, ...], [-0.0034801564, -0.0011033996, -0.0033954494,...]] -----&gt; [ 12 3 ]</a:t>
            </a:r>
          </a:p>
          <a:p>
            <a:endParaRPr lang="it-IT" dirty="0"/>
          </a:p>
          <a:p>
            <a:r>
              <a:rPr lang="it-IT" dirty="0"/>
              <a:t>dove 12,3 sono gli indici dei </a:t>
            </a:r>
            <a:r>
              <a:rPr lang="it-IT" dirty="0" err="1"/>
              <a:t>centroidi</a:t>
            </a:r>
            <a:r>
              <a:rPr lang="it-IT" dirty="0"/>
              <a:t> più vicini ai vari vettori che la compongono.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3FBECE0-3662-4DDA-B999-E8ACBD43365C}"/>
              </a:ext>
            </a:extLst>
          </p:cNvPr>
          <p:cNvSpPr/>
          <p:nvPr/>
        </p:nvSpPr>
        <p:spPr>
          <a:xfrm>
            <a:off x="-1" y="0"/>
            <a:ext cx="2311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dirty="0"/>
              <a:t>Algoritmo di </a:t>
            </a:r>
          </a:p>
          <a:p>
            <a:r>
              <a:rPr lang="it-IT" sz="2400" dirty="0"/>
              <a:t>trasformazione</a:t>
            </a:r>
          </a:p>
        </p:txBody>
      </p:sp>
    </p:spTree>
    <p:extLst>
      <p:ext uri="{BB962C8B-B14F-4D97-AF65-F5344CB8AC3E}">
        <p14:creationId xmlns:p14="http://schemas.microsoft.com/office/powerpoint/2010/main" val="639556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61E27BFA-F45C-4101-93B0-D2309069D8FF}"/>
              </a:ext>
            </a:extLst>
          </p:cNvPr>
          <p:cNvSpPr/>
          <p:nvPr/>
        </p:nvSpPr>
        <p:spPr>
          <a:xfrm>
            <a:off x="0" y="1457004"/>
            <a:ext cx="1168969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4.Si produce un istogramma per ogni cella della colonna in esame, ottenendo una rappresentazione </a:t>
            </a:r>
            <a:r>
              <a:rPr lang="it-IT" dirty="0" err="1"/>
              <a:t>Kdimensionale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Si conta il numero di occorrenze degli indici nel vettore prodotto al passo 3., producendo un istogramma per ogni cella della colonna in analisi.</a:t>
            </a:r>
          </a:p>
          <a:p>
            <a:endParaRPr lang="it-IT" dirty="0"/>
          </a:p>
          <a:p>
            <a:r>
              <a:rPr lang="it-IT" dirty="0"/>
              <a:t>Ad esempio, il vettore ottenuto al passo 3. avrà un istogramma pari a:</a:t>
            </a:r>
          </a:p>
          <a:p>
            <a:endParaRPr lang="it-IT" dirty="0"/>
          </a:p>
          <a:p>
            <a:r>
              <a:rPr lang="it-IT" dirty="0"/>
              <a:t>[ 12 3 ] ----&gt; [ 1 1 ]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39C051C-8C6D-4167-821A-14A1112A3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02032" cy="101202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9F0AC36-A4A2-4D06-A43B-DD1FAFAE2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8521" y="2926080"/>
            <a:ext cx="4621169" cy="267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3573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1EBD44BB-5C98-408B-9C1E-3B78E619C72E}"/>
              </a:ext>
            </a:extLst>
          </p:cNvPr>
          <p:cNvSpPr/>
          <p:nvPr/>
        </p:nvSpPr>
        <p:spPr>
          <a:xfrm>
            <a:off x="0" y="-102265"/>
            <a:ext cx="633740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/>
          </a:p>
          <a:p>
            <a:r>
              <a:rPr lang="it-IT" dirty="0"/>
              <a:t>Si inizia ad analizzare la colonna con la descrizione aziendale, che alla fine di questo primo step conterrà per ogni cella un </a:t>
            </a:r>
          </a:p>
          <a:p>
            <a:r>
              <a:rPr lang="it-IT" dirty="0"/>
              <a:t>istogramma.</a:t>
            </a:r>
          </a:p>
          <a:p>
            <a:br>
              <a:rPr lang="it-IT" dirty="0"/>
            </a:br>
            <a:endParaRPr lang="it-IT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F5EF45B7-8EA6-4781-9CB7-072E75A36347}"/>
              </a:ext>
            </a:extLst>
          </p:cNvPr>
          <p:cNvSpPr/>
          <p:nvPr/>
        </p:nvSpPr>
        <p:spPr>
          <a:xfrm>
            <a:off x="-53645" y="1477328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 Il problema di sbilanciamento del dataset viene risolto tramite un under-sampling, che si occupa di bilanciare la classe minore; mantenendo la più alta varietà di prototipi nella classe in maggioranza.</a:t>
            </a:r>
          </a:p>
          <a:p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180649F-D5E8-4AA7-BFAC-7906D2679632}"/>
              </a:ext>
            </a:extLst>
          </p:cNvPr>
          <p:cNvSpPr/>
          <p:nvPr/>
        </p:nvSpPr>
        <p:spPr>
          <a:xfrm>
            <a:off x="-53645" y="3094630"/>
            <a:ext cx="651296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Per ogni classificatore si produce la media dei vari score </a:t>
            </a:r>
          </a:p>
          <a:p>
            <a:r>
              <a:rPr lang="it-IT" u="sng" dirty="0">
                <a:solidFill>
                  <a:srgbClr val="000000"/>
                </a:solidFill>
                <a:latin typeface="Impact" panose="020B0806030902050204" pitchFamily="34" charset="0"/>
              </a:rPr>
              <a:t>tramite</a:t>
            </a:r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 la cross </a:t>
            </a:r>
            <a:r>
              <a:rPr lang="it-IT" dirty="0" err="1">
                <a:solidFill>
                  <a:srgbClr val="000000"/>
                </a:solidFill>
                <a:latin typeface="Impact" panose="020B0806030902050204" pitchFamily="34" charset="0"/>
              </a:rPr>
              <a:t>validation</a:t>
            </a:r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.</a:t>
            </a:r>
          </a:p>
          <a:p>
            <a:endParaRPr lang="it-IT" dirty="0">
              <a:solidFill>
                <a:srgbClr val="000000"/>
              </a:solidFill>
              <a:latin typeface="Impact" panose="020B0806030902050204" pitchFamily="34" charset="0"/>
            </a:endParaRPr>
          </a:p>
          <a:p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Si può notare che inizialmente la regressione logistica si </a:t>
            </a:r>
          </a:p>
          <a:p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comporta meglio, seguita dal classificatore SVC e da quello di SGD.</a:t>
            </a:r>
          </a:p>
          <a:p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Il classificatore Gaussiano, non si presta bene al problema in</a:t>
            </a:r>
          </a:p>
          <a:p>
            <a:r>
              <a:rPr lang="it-IT" dirty="0">
                <a:solidFill>
                  <a:srgbClr val="000000"/>
                </a:solidFill>
                <a:latin typeface="Impact" panose="020B0806030902050204" pitchFamily="34" charset="0"/>
              </a:rPr>
              <a:t> oggetto e viene scartato già in questa fase.</a:t>
            </a:r>
            <a:endParaRPr lang="it-IT" b="0" dirty="0">
              <a:solidFill>
                <a:srgbClr val="000000"/>
              </a:solidFill>
              <a:effectLst/>
              <a:latin typeface="Impact" panose="020B0806030902050204" pitchFamily="34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4FBE401-C61A-44D2-9F60-338DC0468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70432"/>
            <a:ext cx="5659526" cy="282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11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6B69B5A9-9167-456D-959D-1F2874B7BE5A}"/>
              </a:ext>
            </a:extLst>
          </p:cNvPr>
          <p:cNvSpPr/>
          <p:nvPr/>
        </p:nvSpPr>
        <p:spPr>
          <a:xfrm>
            <a:off x="51207" y="0"/>
            <a:ext cx="215636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>
                <a:solidFill>
                  <a:srgbClr val="212121"/>
                </a:solidFill>
              </a:rPr>
              <a:t>Tuning dei </a:t>
            </a:r>
          </a:p>
          <a:p>
            <a:r>
              <a:rPr lang="it-IT" sz="2800" dirty="0">
                <a:solidFill>
                  <a:srgbClr val="212121"/>
                </a:solidFill>
              </a:rPr>
              <a:t>classificatori</a:t>
            </a:r>
            <a:endParaRPr lang="it-IT" sz="2800" b="0" i="0" dirty="0">
              <a:solidFill>
                <a:srgbClr val="212121"/>
              </a:solidFill>
              <a:effectLst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7CFCE505-15A3-4917-9897-FECFB692DBEF}"/>
              </a:ext>
            </a:extLst>
          </p:cNvPr>
          <p:cNvSpPr/>
          <p:nvPr/>
        </p:nvSpPr>
        <p:spPr>
          <a:xfrm>
            <a:off x="6247181" y="954107"/>
            <a:ext cx="44445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212121"/>
                </a:solidFill>
              </a:rPr>
              <a:t>Si cerca ora di trovare la migliore configurazione per il </a:t>
            </a:r>
            <a:r>
              <a:rPr lang="it-IT" dirty="0" err="1">
                <a:solidFill>
                  <a:srgbClr val="212121"/>
                </a:solidFill>
              </a:rPr>
              <a:t>regressore</a:t>
            </a:r>
            <a:r>
              <a:rPr lang="it-IT" dirty="0">
                <a:solidFill>
                  <a:srgbClr val="212121"/>
                </a:solidFill>
              </a:rPr>
              <a:t> logistico,</a:t>
            </a:r>
          </a:p>
          <a:p>
            <a:r>
              <a:rPr lang="it-IT" dirty="0">
                <a:solidFill>
                  <a:srgbClr val="212121"/>
                </a:solidFill>
              </a:rPr>
              <a:t>per SGD e SVC.</a:t>
            </a:r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0DCC12B-C389-4A47-905B-A967E948E2C2}"/>
              </a:ext>
            </a:extLst>
          </p:cNvPr>
          <p:cNvSpPr/>
          <p:nvPr/>
        </p:nvSpPr>
        <p:spPr>
          <a:xfrm>
            <a:off x="176169" y="4598093"/>
            <a:ext cx="114988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Gli score di regressione logistica restano </a:t>
            </a:r>
            <a:r>
              <a:rPr lang="it-IT" dirty="0" err="1"/>
              <a:t>pressapoco</a:t>
            </a:r>
            <a:r>
              <a:rPr lang="it-IT" dirty="0"/>
              <a:t> invariati, mostrando comunque un ottimo risultato.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8BD410F-AE5E-43B5-9B28-18B05FD58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4107"/>
            <a:ext cx="6247181" cy="351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82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965FFB09-4BBD-41B9-9777-82860ED1F57F}"/>
              </a:ext>
            </a:extLst>
          </p:cNvPr>
          <p:cNvSpPr/>
          <p:nvPr/>
        </p:nvSpPr>
        <p:spPr>
          <a:xfrm>
            <a:off x="51207" y="0"/>
            <a:ext cx="215636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>
                <a:solidFill>
                  <a:srgbClr val="212121"/>
                </a:solidFill>
              </a:rPr>
              <a:t>Tuning dei </a:t>
            </a:r>
          </a:p>
          <a:p>
            <a:r>
              <a:rPr lang="it-IT" sz="2800" dirty="0">
                <a:solidFill>
                  <a:srgbClr val="212121"/>
                </a:solidFill>
              </a:rPr>
              <a:t>classificatori</a:t>
            </a:r>
            <a:endParaRPr lang="it-IT" sz="2800" b="0" i="0" dirty="0">
              <a:solidFill>
                <a:srgbClr val="212121"/>
              </a:solidFill>
              <a:effectLst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7FF92469-76EA-48FF-BE7F-2B333FF9F90B}"/>
              </a:ext>
            </a:extLst>
          </p:cNvPr>
          <p:cNvSpPr/>
          <p:nvPr/>
        </p:nvSpPr>
        <p:spPr>
          <a:xfrm>
            <a:off x="125097" y="4686049"/>
            <a:ext cx="113834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Il classificatore SGD, mostra un miglioramento nei suoi score, restando comunque abbastanza basso in termini di accuratezza e precisione; venendo quindi scartato.</a:t>
            </a:r>
            <a:endParaRPr lang="it-IT" b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0AF04AD-3C6F-45B5-A1C9-F3D34668C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54106"/>
            <a:ext cx="6481267" cy="349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6449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2A50DF3E-D13E-419D-AD4B-7ADEF958B90B}"/>
              </a:ext>
            </a:extLst>
          </p:cNvPr>
          <p:cNvSpPr/>
          <p:nvPr/>
        </p:nvSpPr>
        <p:spPr>
          <a:xfrm>
            <a:off x="51207" y="0"/>
            <a:ext cx="215636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>
                <a:solidFill>
                  <a:srgbClr val="212121"/>
                </a:solidFill>
              </a:rPr>
              <a:t>Tuning dei </a:t>
            </a:r>
          </a:p>
          <a:p>
            <a:r>
              <a:rPr lang="it-IT" sz="2800" dirty="0">
                <a:solidFill>
                  <a:srgbClr val="212121"/>
                </a:solidFill>
              </a:rPr>
              <a:t>classificatori</a:t>
            </a:r>
            <a:endParaRPr lang="it-IT" sz="2800" b="0" i="0" dirty="0">
              <a:solidFill>
                <a:srgbClr val="212121"/>
              </a:solidFill>
              <a:effectLst/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D153F1F8-54C7-4004-AF27-A593F1EBDB80}"/>
              </a:ext>
            </a:extLst>
          </p:cNvPr>
          <p:cNvSpPr/>
          <p:nvPr/>
        </p:nvSpPr>
        <p:spPr>
          <a:xfrm>
            <a:off x="5969203" y="954107"/>
            <a:ext cx="472901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Il classificare SVC viene migliorato, superando gli score ottenuti dal modello che fa uso della regressione.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A654C0FC-7177-48E9-AB09-451BE30899F3}"/>
              </a:ext>
            </a:extLst>
          </p:cNvPr>
          <p:cNvSpPr/>
          <p:nvPr/>
        </p:nvSpPr>
        <p:spPr>
          <a:xfrm>
            <a:off x="51207" y="4525980"/>
            <a:ext cx="116143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In questa prima fase, il classificatore di regressione logistica e quello SVC sono quasi alla pari, con la bilancia che tende leggermente a favore del secondo.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E21DAFC-6ACF-469F-A7B3-D0179269E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7" y="954107"/>
            <a:ext cx="5917996" cy="342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1347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93FEA22-6208-4419-BF6B-BBACBABD930B}"/>
              </a:ext>
            </a:extLst>
          </p:cNvPr>
          <p:cNvSpPr txBox="1"/>
          <p:nvPr/>
        </p:nvSpPr>
        <p:spPr>
          <a:xfrm>
            <a:off x="0" y="0"/>
            <a:ext cx="28078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Ensemble</a:t>
            </a:r>
          </a:p>
          <a:p>
            <a:r>
              <a:rPr lang="it-IT" sz="2800" dirty="0"/>
              <a:t>Learning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4BAF872-972F-4143-A41B-30F0216422AB}"/>
              </a:ext>
            </a:extLst>
          </p:cNvPr>
          <p:cNvSpPr/>
          <p:nvPr/>
        </p:nvSpPr>
        <p:spPr>
          <a:xfrm>
            <a:off x="5011207" y="95410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Provando a combinare il modello di regressione con l'SVC in un </a:t>
            </a:r>
            <a:r>
              <a:rPr lang="it-IT" dirty="0" err="1"/>
              <a:t>Voting</a:t>
            </a:r>
            <a:r>
              <a:rPr lang="it-IT" dirty="0"/>
              <a:t> </a:t>
            </a:r>
            <a:r>
              <a:rPr lang="it-IT" dirty="0" err="1"/>
              <a:t>Classifier</a:t>
            </a:r>
            <a:r>
              <a:rPr lang="it-IT" dirty="0"/>
              <a:t>, gli score vengono incrementati, portando ad ottenere un ottimo classificatore.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C91D461-C9F9-4400-8097-8E86A61E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" y="954106"/>
            <a:ext cx="4616006" cy="330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9878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5F9DB1FA-07F3-4C58-842C-6479D31BD7CA}"/>
              </a:ext>
            </a:extLst>
          </p:cNvPr>
          <p:cNvSpPr txBox="1"/>
          <p:nvPr/>
        </p:nvSpPr>
        <p:spPr>
          <a:xfrm>
            <a:off x="0" y="0"/>
            <a:ext cx="28078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Ensemble</a:t>
            </a:r>
          </a:p>
          <a:p>
            <a:r>
              <a:rPr lang="it-IT" sz="2800" dirty="0"/>
              <a:t>Learning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3E71724E-5136-4F9E-8053-C9F994F06EE1}"/>
              </a:ext>
            </a:extLst>
          </p:cNvPr>
          <p:cNvSpPr/>
          <p:nvPr/>
        </p:nvSpPr>
        <p:spPr>
          <a:xfrm>
            <a:off x="4962588" y="1090574"/>
            <a:ext cx="66594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Si applica ora un classificatore Random </a:t>
            </a:r>
            <a:r>
              <a:rPr lang="it-IT" dirty="0" err="1"/>
              <a:t>Forest</a:t>
            </a:r>
            <a:r>
              <a:rPr lang="it-IT" dirty="0"/>
              <a:t>, che in virtù delle proprietà intrinseche del dataset, si comporta </a:t>
            </a:r>
            <a:r>
              <a:rPr lang="it-IT" dirty="0" err="1"/>
              <a:t>leggeremente</a:t>
            </a:r>
            <a:r>
              <a:rPr lang="it-IT" dirty="0"/>
              <a:t> meglio del </a:t>
            </a:r>
            <a:r>
              <a:rPr lang="it-IT" dirty="0" err="1"/>
              <a:t>VotingClassifier</a:t>
            </a:r>
            <a:r>
              <a:rPr lang="it-IT" dirty="0"/>
              <a:t> sul </a:t>
            </a:r>
            <a:r>
              <a:rPr lang="it-IT" dirty="0" err="1"/>
              <a:t>train</a:t>
            </a:r>
            <a:r>
              <a:rPr lang="it-IT" dirty="0"/>
              <a:t> set.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8A5E289-AE36-4429-A8DE-CFFB44031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27" y="1090574"/>
            <a:ext cx="4683520" cy="355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673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6534B0E9-C26F-4502-9C55-E85F66857A7C}"/>
              </a:ext>
            </a:extLst>
          </p:cNvPr>
          <p:cNvSpPr/>
          <p:nvPr/>
        </p:nvSpPr>
        <p:spPr>
          <a:xfrm>
            <a:off x="0" y="0"/>
            <a:ext cx="192713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/>
              <a:t>Selezione </a:t>
            </a:r>
          </a:p>
          <a:p>
            <a:r>
              <a:rPr lang="it-IT" sz="2800" dirty="0"/>
              <a:t>del modello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CB804B1-CEE0-46AF-9570-1DE151F7D0BA}"/>
              </a:ext>
            </a:extLst>
          </p:cNvPr>
          <p:cNvSpPr/>
          <p:nvPr/>
        </p:nvSpPr>
        <p:spPr>
          <a:xfrm>
            <a:off x="5509202" y="121813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Sul test set non viene applicata la cross </a:t>
            </a:r>
            <a:r>
              <a:rPr lang="it-IT" dirty="0" err="1"/>
              <a:t>validation</a:t>
            </a:r>
            <a:r>
              <a:rPr lang="it-IT" dirty="0"/>
              <a:t> e si conferma che il miglior classificatore, </a:t>
            </a:r>
          </a:p>
          <a:p>
            <a:r>
              <a:rPr lang="it-IT" dirty="0"/>
              <a:t>per la problematica </a:t>
            </a:r>
          </a:p>
          <a:p>
            <a:r>
              <a:rPr lang="it-IT" dirty="0"/>
              <a:t>in oggetto, è rappresentato dal Random </a:t>
            </a:r>
            <a:r>
              <a:rPr lang="it-IT" dirty="0" err="1"/>
              <a:t>Forest</a:t>
            </a:r>
            <a:r>
              <a:rPr lang="it-IT" dirty="0"/>
              <a:t>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0228E22-73E4-4DBA-9683-67E0575AB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" y="1218131"/>
            <a:ext cx="5399474" cy="248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469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BF60419A-BB23-4DDF-8528-A63464E65034}"/>
              </a:ext>
            </a:extLst>
          </p:cNvPr>
          <p:cNvSpPr/>
          <p:nvPr/>
        </p:nvSpPr>
        <p:spPr>
          <a:xfrm>
            <a:off x="166792" y="179266"/>
            <a:ext cx="188146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/>
              <a:t>Dati Analizzati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022ADBB4-A077-493C-9F1C-8F0E521E9FFB}"/>
              </a:ext>
            </a:extLst>
          </p:cNvPr>
          <p:cNvSpPr/>
          <p:nvPr/>
        </p:nvSpPr>
        <p:spPr>
          <a:xfrm>
            <a:off x="6325209" y="28765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Università di </a:t>
            </a:r>
            <a:r>
              <a:rPr lang="it-IT" dirty="0" err="1"/>
              <a:t>Aegean</a:t>
            </a:r>
            <a:r>
              <a:rPr lang="it-IT" dirty="0"/>
              <a:t> | Laboratorio di Information &amp; </a:t>
            </a:r>
            <a:r>
              <a:rPr lang="it-IT" dirty="0" err="1"/>
              <a:t>Communication</a:t>
            </a:r>
            <a:r>
              <a:rPr lang="it-IT" dirty="0"/>
              <a:t> Systems Security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B0E2670-957E-4C98-A639-8B3146560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35" y="1182707"/>
            <a:ext cx="10401835" cy="2413124"/>
          </a:xfrm>
          <a:prstGeom prst="rect">
            <a:avLst/>
          </a:prstGeom>
        </p:spPr>
      </p:pic>
      <p:pic>
        <p:nvPicPr>
          <p:cNvPr id="7" name="Immagine 6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FC779CAC-34F5-4CB8-AE1E-51A81E841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736" y="3844548"/>
            <a:ext cx="10401834" cy="159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450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5C214070-F5ED-47E8-8BA2-A88126954C2A}"/>
              </a:ext>
            </a:extLst>
          </p:cNvPr>
          <p:cNvSpPr/>
          <p:nvPr/>
        </p:nvSpPr>
        <p:spPr>
          <a:xfrm>
            <a:off x="0" y="94734"/>
            <a:ext cx="352211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>
                <a:solidFill>
                  <a:srgbClr val="212121"/>
                </a:solidFill>
              </a:rPr>
              <a:t>Creazione dei modelli </a:t>
            </a:r>
          </a:p>
          <a:p>
            <a:r>
              <a:rPr lang="it-IT" sz="2800" dirty="0">
                <a:solidFill>
                  <a:srgbClr val="212121"/>
                </a:solidFill>
              </a:rPr>
              <a:t>per le restanti colonne</a:t>
            </a:r>
            <a:endParaRPr lang="it-IT" sz="2800" b="0" i="0" dirty="0">
              <a:solidFill>
                <a:srgbClr val="212121"/>
              </a:solidFill>
              <a:effectLst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675D1CFC-4E9B-4C5F-A5CA-7639205E8B2B}"/>
              </a:ext>
            </a:extLst>
          </p:cNvPr>
          <p:cNvSpPr/>
          <p:nvPr/>
        </p:nvSpPr>
        <p:spPr>
          <a:xfrm>
            <a:off x="5209309" y="17790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>
                <a:solidFill>
                  <a:srgbClr val="212121"/>
                </a:solidFill>
              </a:rPr>
              <a:t>Si convertono le restanti colonne e si verifica il risultato prodotto dal Random </a:t>
            </a:r>
            <a:r>
              <a:rPr lang="it-IT" dirty="0" err="1">
                <a:solidFill>
                  <a:srgbClr val="212121"/>
                </a:solidFill>
              </a:rPr>
              <a:t>Forest</a:t>
            </a:r>
            <a:r>
              <a:rPr lang="it-IT" dirty="0">
                <a:solidFill>
                  <a:srgbClr val="212121"/>
                </a:solidFill>
              </a:rPr>
              <a:t> </a:t>
            </a:r>
            <a:r>
              <a:rPr lang="it-IT" dirty="0" err="1">
                <a:solidFill>
                  <a:srgbClr val="212121"/>
                </a:solidFill>
              </a:rPr>
              <a:t>Classifier</a:t>
            </a:r>
            <a:r>
              <a:rPr lang="it-IT" dirty="0">
                <a:solidFill>
                  <a:srgbClr val="212121"/>
                </a:solidFill>
              </a:rPr>
              <a:t>:</a:t>
            </a:r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9A417AD3-6A46-4FE0-92BB-D2A774EA241B}"/>
              </a:ext>
            </a:extLst>
          </p:cNvPr>
          <p:cNvSpPr/>
          <p:nvPr/>
        </p:nvSpPr>
        <p:spPr>
          <a:xfrm>
            <a:off x="0" y="4519097"/>
            <a:ext cx="117948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Nella predizione e identificazione di un post reale o fraudolento si evince che, le colonne facenti riferimento ai benefits aziendali e alla descrizione della compagnia richiedente la posizione lavorativa, mostrano in modo più marcato </a:t>
            </a:r>
          </a:p>
          <a:p>
            <a:r>
              <a:rPr lang="it-IT" dirty="0"/>
              <a:t>la differenza tra post veritieri o meno.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8390B3C-7C1B-4832-866B-7B1565FDB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3" y="1252443"/>
            <a:ext cx="3689784" cy="283845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FBB3B9F-9FAE-4E79-B8B5-BA9F849CF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8935" y="1323881"/>
            <a:ext cx="3922859" cy="281940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6BC2D816-FA5C-4F46-BF01-380919FBFC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794" y="1333405"/>
            <a:ext cx="4042206" cy="280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110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267F88F-4CCD-4694-94F9-2556758C03B1}"/>
              </a:ext>
            </a:extLst>
          </p:cNvPr>
          <p:cNvSpPr txBox="1"/>
          <p:nvPr/>
        </p:nvSpPr>
        <p:spPr>
          <a:xfrm>
            <a:off x="0" y="0"/>
            <a:ext cx="25492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Analisi delle parole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1F17E4E-8AE2-44CC-AC3E-F56F104A8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838035"/>
            <a:ext cx="11785600" cy="4673601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AA102754-3164-4F1F-8581-FAF42C8D05A8}"/>
              </a:ext>
            </a:extLst>
          </p:cNvPr>
          <p:cNvSpPr/>
          <p:nvPr/>
        </p:nvSpPr>
        <p:spPr>
          <a:xfrm>
            <a:off x="2068945" y="215443"/>
            <a:ext cx="946727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Analizzando più nel dettaglio i termini presenti nella colonna benefits relativa ai soli post </a:t>
            </a:r>
            <a:r>
              <a:rPr lang="it-IT" dirty="0" err="1"/>
              <a:t>fraudolenti,si</a:t>
            </a:r>
            <a:r>
              <a:rPr lang="it-IT" dirty="0"/>
              <a:t> evince che la top 3 di quest'</a:t>
            </a:r>
            <a:r>
              <a:rPr lang="it-IT" dirty="0" err="1"/>
              <a:t>utlimi</a:t>
            </a:r>
            <a:r>
              <a:rPr lang="it-IT" dirty="0"/>
              <a:t> è rappresentata dalle parole benefits, company e training; </a:t>
            </a:r>
            <a:r>
              <a:rPr lang="it-IT" dirty="0" err="1"/>
              <a:t>mostrando,inoltre</a:t>
            </a:r>
            <a:r>
              <a:rPr lang="it-IT" dirty="0"/>
              <a:t>, l'alta presenza dei termini </a:t>
            </a:r>
            <a:r>
              <a:rPr lang="it-IT" dirty="0" err="1"/>
              <a:t>envoironment</a:t>
            </a:r>
            <a:r>
              <a:rPr lang="it-IT" dirty="0"/>
              <a:t>, </a:t>
            </a:r>
            <a:r>
              <a:rPr lang="it-IT" dirty="0" err="1"/>
              <a:t>paid</a:t>
            </a:r>
            <a:r>
              <a:rPr lang="it-IT" dirty="0"/>
              <a:t>, work, time, </a:t>
            </a:r>
            <a:r>
              <a:rPr lang="it-IT" dirty="0" err="1"/>
              <a:t>opportunity</a:t>
            </a:r>
            <a:r>
              <a:rPr lang="it-IT" dirty="0"/>
              <a:t> etc. Bisogna precisare, però, che una buona parte di post non presenta descrizione; caratterizzando in maniera netta la </a:t>
            </a:r>
            <a:r>
              <a:rPr lang="it-IT" dirty="0" err="1"/>
              <a:t>prototipazione,da</a:t>
            </a:r>
            <a:r>
              <a:rPr lang="it-IT" dirty="0"/>
              <a:t> parte del classificatore, di questa colonna.</a:t>
            </a:r>
          </a:p>
        </p:txBody>
      </p:sp>
    </p:spTree>
    <p:extLst>
      <p:ext uri="{BB962C8B-B14F-4D97-AF65-F5344CB8AC3E}">
        <p14:creationId xmlns:p14="http://schemas.microsoft.com/office/powerpoint/2010/main" val="10987977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267F88F-4CCD-4694-94F9-2556758C03B1}"/>
              </a:ext>
            </a:extLst>
          </p:cNvPr>
          <p:cNvSpPr txBox="1"/>
          <p:nvPr/>
        </p:nvSpPr>
        <p:spPr>
          <a:xfrm>
            <a:off x="0" y="0"/>
            <a:ext cx="25492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Analisi delle parole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A102754-3164-4F1F-8581-FAF42C8D05A8}"/>
              </a:ext>
            </a:extLst>
          </p:cNvPr>
          <p:cNvSpPr/>
          <p:nvPr/>
        </p:nvSpPr>
        <p:spPr>
          <a:xfrm>
            <a:off x="2133600" y="132316"/>
            <a:ext cx="94672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La colonna company </a:t>
            </a:r>
            <a:r>
              <a:rPr lang="it-IT" dirty="0" err="1"/>
              <a:t>profile</a:t>
            </a:r>
            <a:r>
              <a:rPr lang="it-IT" dirty="0"/>
              <a:t>, è caratterizzata da un'alta presenza di congiunzioni, avverbi etc., marcando ancor più nettamente la volontà degli autori dei post di voler imitare la conformazione di quelli reali; cercando di allungare il più possibile il numero di termini presenti nella descrizione aziendale; come mostrato anche in precedenza.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81E3F55-2071-42D7-AF51-C9C51E43A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5772"/>
            <a:ext cx="11785600" cy="509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7120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978D802-6D26-4FBD-A737-6E3A4A1F9742}"/>
              </a:ext>
            </a:extLst>
          </p:cNvPr>
          <p:cNvSpPr/>
          <p:nvPr/>
        </p:nvSpPr>
        <p:spPr>
          <a:xfrm>
            <a:off x="0" y="0"/>
            <a:ext cx="14814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 err="1">
                <a:solidFill>
                  <a:srgbClr val="000000"/>
                </a:solidFill>
                <a:latin typeface="+mj-lt"/>
              </a:rPr>
              <a:t>Stacking</a:t>
            </a:r>
            <a:endParaRPr lang="it-IT" sz="2800" i="0" dirty="0">
              <a:solidFill>
                <a:srgbClr val="000000"/>
              </a:solidFill>
              <a:effectLst/>
              <a:latin typeface="+mj-lt"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79A5F6A-404B-417E-B8C1-A80AF7548C7B}"/>
              </a:ext>
            </a:extLst>
          </p:cNvPr>
          <p:cNvSpPr/>
          <p:nvPr/>
        </p:nvSpPr>
        <p:spPr>
          <a:xfrm>
            <a:off x="5153890" y="523220"/>
            <a:ext cx="630843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Come ultima validazione del classificatore Random </a:t>
            </a:r>
            <a:r>
              <a:rPr lang="it-IT" dirty="0" err="1"/>
              <a:t>Forest</a:t>
            </a:r>
            <a:r>
              <a:rPr lang="it-IT" dirty="0"/>
              <a:t>, </a:t>
            </a:r>
          </a:p>
          <a:p>
            <a:r>
              <a:rPr lang="it-IT" dirty="0"/>
              <a:t>si sposta l'analisi sull'intero dataset, producendo anche qui un</a:t>
            </a:r>
          </a:p>
          <a:p>
            <a:r>
              <a:rPr lang="it-IT" dirty="0"/>
              <a:t> </a:t>
            </a:r>
            <a:r>
              <a:rPr lang="it-IT" dirty="0" err="1"/>
              <a:t>undersample</a:t>
            </a:r>
            <a:r>
              <a:rPr lang="it-IT" dirty="0"/>
              <a:t> che contiene la più alta variazione prototipale delle celle;</a:t>
            </a:r>
          </a:p>
          <a:p>
            <a:r>
              <a:rPr lang="it-IT" dirty="0"/>
              <a:t> </a:t>
            </a:r>
            <a:r>
              <a:rPr lang="it-IT" dirty="0" err="1"/>
              <a:t>pemettendo</a:t>
            </a:r>
            <a:r>
              <a:rPr lang="it-IT" dirty="0"/>
              <a:t> di analizzare il comportamento dei classificatori migliori di ogni colonna, su prototipi che non hanno mai incontrato fin ora: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EB492FF8-EAA8-4655-A2AD-A59F15E71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99" y="523220"/>
            <a:ext cx="4558319" cy="562819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8266E21-B153-4757-B7C1-03F1D1B01F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4800" y="3101036"/>
            <a:ext cx="5327734" cy="65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0865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C7A6533-D28F-4361-83D4-5CDA2699C9F3}"/>
              </a:ext>
            </a:extLst>
          </p:cNvPr>
          <p:cNvSpPr/>
          <p:nvPr/>
        </p:nvSpPr>
        <p:spPr>
          <a:xfrm>
            <a:off x="0" y="0"/>
            <a:ext cx="22493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>
                <a:solidFill>
                  <a:srgbClr val="000000"/>
                </a:solidFill>
                <a:latin typeface="+mj-lt"/>
              </a:rPr>
              <a:t>Ricapitolando</a:t>
            </a:r>
            <a:endParaRPr lang="it-IT" sz="2800" i="0" dirty="0">
              <a:solidFill>
                <a:srgbClr val="000000"/>
              </a:solidFill>
              <a:effectLst/>
              <a:latin typeface="+mj-lt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0883DC4-BE14-4236-B73E-35FEFF1F0104}"/>
              </a:ext>
            </a:extLst>
          </p:cNvPr>
          <p:cNvSpPr/>
          <p:nvPr/>
        </p:nvSpPr>
        <p:spPr>
          <a:xfrm>
            <a:off x="0" y="817398"/>
            <a:ext cx="116378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Riassumendo l'analisi effettuata sul dataset, si conclude che la conformazione di un post fraudolento è caratterizzata da: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E0ABD87D-700F-4B3E-96D5-CC100E594CD2}"/>
              </a:ext>
            </a:extLst>
          </p:cNvPr>
          <p:cNvSpPr/>
          <p:nvPr/>
        </p:nvSpPr>
        <p:spPr>
          <a:xfrm>
            <a:off x="0" y="1619333"/>
            <a:ext cx="1163781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1.Parole ricorrenti </a:t>
            </a:r>
            <a:r>
              <a:rPr lang="it-IT" dirty="0" err="1"/>
              <a:t>ricorrenti</a:t>
            </a:r>
            <a:r>
              <a:rPr lang="it-IT" dirty="0"/>
              <a:t> nel titolo dell'annuncio come urgente, lavoro da casa, range di salario giornaliero, assistenti o data entry etc. mostrando incongruenza con l'attributo </a:t>
            </a:r>
            <a:r>
              <a:rPr lang="it-IT" dirty="0" err="1"/>
              <a:t>telecommuting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2.I 2/3 degli annunci non presenta loghi aziendali e relativi questionari di accesso, trattandosi di società fittizie;</a:t>
            </a:r>
          </a:p>
          <a:p>
            <a:endParaRPr lang="it-IT" dirty="0"/>
          </a:p>
          <a:p>
            <a:r>
              <a:rPr lang="it-IT" dirty="0"/>
              <a:t>3.Il numero di parole contenute nella descrizione aziendale di gran lunga inferiore ai post </a:t>
            </a:r>
            <a:r>
              <a:rPr lang="it-IT" dirty="0" err="1"/>
              <a:t>reali,poichè</a:t>
            </a:r>
            <a:r>
              <a:rPr lang="it-IT" dirty="0"/>
              <a:t> fondandosi su un qualcosa che non esiste, non è possibile descrivere dettagliatamente il profilo aziendale; con questa colonna formata da un alto numero di congiunzioni, avverbi etc., per incrementare il numero di parole il più possibile;</a:t>
            </a:r>
          </a:p>
        </p:txBody>
      </p:sp>
    </p:spTree>
    <p:extLst>
      <p:ext uri="{BB962C8B-B14F-4D97-AF65-F5344CB8AC3E}">
        <p14:creationId xmlns:p14="http://schemas.microsoft.com/office/powerpoint/2010/main" val="13324260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6CA3041F-F236-44B7-97A9-11D80B80631D}"/>
              </a:ext>
            </a:extLst>
          </p:cNvPr>
          <p:cNvSpPr/>
          <p:nvPr/>
        </p:nvSpPr>
        <p:spPr>
          <a:xfrm>
            <a:off x="0" y="0"/>
            <a:ext cx="22493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>
                <a:solidFill>
                  <a:srgbClr val="000000"/>
                </a:solidFill>
                <a:latin typeface="+mj-lt"/>
              </a:rPr>
              <a:t>Ricapitolando</a:t>
            </a:r>
            <a:endParaRPr lang="it-IT" sz="2800" i="0" dirty="0">
              <a:solidFill>
                <a:srgbClr val="000000"/>
              </a:solidFill>
              <a:effectLst/>
              <a:latin typeface="+mj-lt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C3D7A63C-5501-43DA-B70D-FB4DD76D48C6}"/>
              </a:ext>
            </a:extLst>
          </p:cNvPr>
          <p:cNvSpPr/>
          <p:nvPr/>
        </p:nvSpPr>
        <p:spPr>
          <a:xfrm>
            <a:off x="0" y="1102326"/>
            <a:ext cx="11684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4.La colonna benefits presenta descrizione assente o formata da termini ricorrenti come benefits, company, training; </a:t>
            </a:r>
            <a:r>
              <a:rPr lang="it-IT" dirty="0" err="1"/>
              <a:t>mostrando,inoltre</a:t>
            </a:r>
            <a:r>
              <a:rPr lang="it-IT" dirty="0"/>
              <a:t>, l'alta presenza dei termini </a:t>
            </a:r>
            <a:r>
              <a:rPr lang="it-IT" dirty="0" err="1"/>
              <a:t>envoironment</a:t>
            </a:r>
            <a:r>
              <a:rPr lang="it-IT" dirty="0"/>
              <a:t>, </a:t>
            </a:r>
            <a:r>
              <a:rPr lang="it-IT" dirty="0" err="1"/>
              <a:t>paid</a:t>
            </a:r>
            <a:r>
              <a:rPr lang="it-IT" dirty="0"/>
              <a:t>, work, time, </a:t>
            </a:r>
            <a:r>
              <a:rPr lang="it-IT" dirty="0" err="1"/>
              <a:t>opportunity</a:t>
            </a:r>
            <a:r>
              <a:rPr lang="it-IT" dirty="0"/>
              <a:t> etc.;</a:t>
            </a:r>
          </a:p>
          <a:p>
            <a:endParaRPr lang="it-IT" dirty="0"/>
          </a:p>
          <a:p>
            <a:r>
              <a:rPr lang="it-IT" dirty="0"/>
              <a:t>5.La metà degli annunci non richiede un'esperienza specifica e il 20% ne richiede una basilare con un andamento simile per il grado di istruzione richiesto;</a:t>
            </a:r>
          </a:p>
          <a:p>
            <a:endParaRPr lang="it-IT" dirty="0"/>
          </a:p>
          <a:p>
            <a:r>
              <a:rPr lang="it-IT" dirty="0"/>
              <a:t>6.Molto spesso non è specificata la mansione lavorativa richiesta, cercando di fornire grandi vantaggi con pochi requisiti;</a:t>
            </a:r>
          </a:p>
          <a:p>
            <a:endParaRPr lang="it-IT" dirty="0"/>
          </a:p>
          <a:p>
            <a:r>
              <a:rPr lang="it-IT" dirty="0"/>
              <a:t>7.Il miglior classificatore per caratterizzare questa tipologia di annunci, è rappresentato dal Random </a:t>
            </a:r>
            <a:r>
              <a:rPr lang="it-IT" dirty="0" err="1"/>
              <a:t>Forest</a:t>
            </a:r>
            <a:r>
              <a:rPr lang="it-IT" dirty="0"/>
              <a:t> </a:t>
            </a:r>
            <a:r>
              <a:rPr lang="it-IT" dirty="0" err="1"/>
              <a:t>Classifier</a:t>
            </a:r>
            <a:r>
              <a:rPr lang="it-IT" dirty="0"/>
              <a:t>, che può concentrarsi sulle colonne benefits o </a:t>
            </a:r>
            <a:r>
              <a:rPr lang="it-IT" dirty="0" err="1"/>
              <a:t>company_profile</a:t>
            </a:r>
            <a:r>
              <a:rPr lang="it-IT" dirty="0"/>
              <a:t>, che </a:t>
            </a:r>
            <a:r>
              <a:rPr lang="it-IT" dirty="0" err="1"/>
              <a:t>possiedno</a:t>
            </a:r>
            <a:r>
              <a:rPr lang="it-IT" dirty="0"/>
              <a:t> una più semplice prototipizzazione e caratterizzazione del post in esame, o su tutte le colonne testuali del dataset.</a:t>
            </a:r>
          </a:p>
        </p:txBody>
      </p:sp>
    </p:spTree>
    <p:extLst>
      <p:ext uri="{BB962C8B-B14F-4D97-AF65-F5344CB8AC3E}">
        <p14:creationId xmlns:p14="http://schemas.microsoft.com/office/powerpoint/2010/main" val="6546742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F28BC9C1-E5EF-4AB5-957E-405D95DFED80}"/>
              </a:ext>
            </a:extLst>
          </p:cNvPr>
          <p:cNvSpPr/>
          <p:nvPr/>
        </p:nvSpPr>
        <p:spPr>
          <a:xfrm>
            <a:off x="0" y="0"/>
            <a:ext cx="20409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i="0" dirty="0">
                <a:solidFill>
                  <a:srgbClr val="000000"/>
                </a:solidFill>
                <a:effectLst/>
                <a:latin typeface="+mj-lt"/>
              </a:rPr>
              <a:t>Conclusione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B440A49-2922-4C60-AD86-D6C6C94C6EE2}"/>
              </a:ext>
            </a:extLst>
          </p:cNvPr>
          <p:cNvSpPr/>
          <p:nvPr/>
        </p:nvSpPr>
        <p:spPr>
          <a:xfrm>
            <a:off x="83127" y="1240226"/>
            <a:ext cx="11674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Si conclude che un approccio tramite un </a:t>
            </a:r>
            <a:r>
              <a:rPr lang="it-IT" dirty="0" err="1"/>
              <a:t>embeddings</a:t>
            </a:r>
            <a:r>
              <a:rPr lang="it-IT" dirty="0"/>
              <a:t> di tipo Word2Vec, trattato con opportune tecniche </a:t>
            </a:r>
          </a:p>
          <a:p>
            <a:r>
              <a:rPr lang="it-IT" dirty="0"/>
              <a:t>di estrazione delle features, consente di analizzare in modo semplice ma efficace un problema </a:t>
            </a:r>
          </a:p>
          <a:p>
            <a:r>
              <a:rPr lang="it-IT" dirty="0"/>
              <a:t>di classificazione di questo tipo; producendo ottimi risultati in termini di </a:t>
            </a:r>
            <a:r>
              <a:rPr lang="it-IT"/>
              <a:t>analisi e performance</a:t>
            </a:r>
            <a:r>
              <a:rPr lang="it-IT" dirty="0"/>
              <a:t>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BE74D9B-ABC1-4332-9F9D-2557C540C175}"/>
              </a:ext>
            </a:extLst>
          </p:cNvPr>
          <p:cNvSpPr txBox="1"/>
          <p:nvPr/>
        </p:nvSpPr>
        <p:spPr>
          <a:xfrm>
            <a:off x="5754255" y="3995657"/>
            <a:ext cx="53709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/>
              <a:t>GRAZIE PER L’ATTENZIONE!!!</a:t>
            </a:r>
          </a:p>
        </p:txBody>
      </p:sp>
    </p:spTree>
    <p:extLst>
      <p:ext uri="{BB962C8B-B14F-4D97-AF65-F5344CB8AC3E}">
        <p14:creationId xmlns:p14="http://schemas.microsoft.com/office/powerpoint/2010/main" val="4025646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23B98AF9-C140-4F08-8DC4-1860A21F1FF1}"/>
              </a:ext>
            </a:extLst>
          </p:cNvPr>
          <p:cNvSpPr/>
          <p:nvPr/>
        </p:nvSpPr>
        <p:spPr>
          <a:xfrm>
            <a:off x="176617" y="179265"/>
            <a:ext cx="188146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/>
              <a:t>Dati Analizzati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6B00F8A-584D-4E15-8F0E-8A4677C89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575" y="1524537"/>
            <a:ext cx="5804386" cy="4858327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3C27B9D-A9EB-4B27-A704-02B0E8D58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17" y="1133373"/>
            <a:ext cx="4976235" cy="4381273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9A7BB243-1C7D-4183-8D5F-CC01C1A4C37A}"/>
              </a:ext>
            </a:extLst>
          </p:cNvPr>
          <p:cNvSpPr/>
          <p:nvPr/>
        </p:nvSpPr>
        <p:spPr>
          <a:xfrm>
            <a:off x="5291398" y="0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Questa analisi porta ad escludere, oltre alla colonna </a:t>
            </a:r>
            <a:r>
              <a:rPr lang="it-IT" dirty="0" err="1"/>
              <a:t>job_id</a:t>
            </a:r>
            <a:r>
              <a:rPr lang="it-IT" dirty="0"/>
              <a:t>, gli attributi </a:t>
            </a:r>
            <a:r>
              <a:rPr lang="it-IT" dirty="0" err="1"/>
              <a:t>department</a:t>
            </a:r>
            <a:r>
              <a:rPr lang="it-IT" dirty="0"/>
              <a:t> e </a:t>
            </a:r>
            <a:r>
              <a:rPr lang="it-IT" dirty="0" err="1"/>
              <a:t>salary_range</a:t>
            </a:r>
            <a:r>
              <a:rPr lang="it-IT" dirty="0"/>
              <a:t> che presentano pochi valori diversi da </a:t>
            </a:r>
            <a:r>
              <a:rPr lang="it-IT" dirty="0" err="1"/>
              <a:t>null</a:t>
            </a:r>
            <a:r>
              <a:rPr lang="it-IT" dirty="0"/>
              <a:t> e quindi non utili allo studio in oggetto. Inoltre, la tabella </a:t>
            </a:r>
            <a:r>
              <a:rPr lang="it-IT" dirty="0" err="1"/>
              <a:t>industry</a:t>
            </a:r>
            <a:r>
              <a:rPr lang="it-IT" dirty="0"/>
              <a:t> è ridondante rispetto all'attributo </a:t>
            </a:r>
            <a:r>
              <a:rPr lang="it-IT" dirty="0" err="1"/>
              <a:t>function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9198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C380ECDE-B0B5-4CF6-8798-4ECC466EF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6601"/>
            <a:ext cx="11656291" cy="461139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A4F4E1F-487E-4126-B5C8-9E668CED7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011854" cy="117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326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B16FCDA9-2A9D-44C3-B760-C6FE56045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87" y="68076"/>
            <a:ext cx="5034853" cy="3360923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6EF3CD2-52E0-49E1-BE08-38FF7FF3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117" y="1836115"/>
            <a:ext cx="5742432" cy="3701491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7A108895-6230-46F1-9DEB-2654CCE2A7A1}"/>
              </a:ext>
            </a:extLst>
          </p:cNvPr>
          <p:cNvSpPr/>
          <p:nvPr/>
        </p:nvSpPr>
        <p:spPr>
          <a:xfrm>
            <a:off x="0" y="3735431"/>
            <a:ext cx="53693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La funzione </a:t>
            </a:r>
            <a:r>
              <a:rPr lang="it-IT" dirty="0" err="1"/>
              <a:t>describe</a:t>
            </a:r>
            <a:r>
              <a:rPr lang="it-IT" dirty="0"/>
              <a:t>() non è molto utile in questo caso, essendo la maggior parte delle info di tipo testuale e i valori restanti, elencati dal metodo, indicano valori booleani.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D4BEADB6-4DF8-45E4-9CEB-644FFE27C225}"/>
              </a:ext>
            </a:extLst>
          </p:cNvPr>
          <p:cNvSpPr/>
          <p:nvPr/>
        </p:nvSpPr>
        <p:spPr>
          <a:xfrm>
            <a:off x="5499450" y="48797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Come si può notare il dataset è sbilanciato, presentando il 95% di annunci veritieri e solo il 5% di annunci falsi. Questa informazione è di grande rilevanza per le analisi successive, rendendo doverosi alcuni accorgimenti in seguito.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24944B76-462F-4005-B39D-79A05F7FD093}"/>
              </a:ext>
            </a:extLst>
          </p:cNvPr>
          <p:cNvSpPr/>
          <p:nvPr/>
        </p:nvSpPr>
        <p:spPr>
          <a:xfrm>
            <a:off x="516941" y="5685420"/>
            <a:ext cx="116750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D'ora in avanti, i grafici di colore blu riguarderanno gli annunci reali, quelli di colore arancione quelli fraudolenti.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2808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8499180-D706-4D3A-8257-D4C9F7BA2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89" y="1456330"/>
            <a:ext cx="10830339" cy="394533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50BA5F3-36D0-4D8F-B7C9-28B0B4768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011854" cy="1176630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11F959E4-8518-4E07-8746-6A718D571EA2}"/>
              </a:ext>
            </a:extLst>
          </p:cNvPr>
          <p:cNvSpPr/>
          <p:nvPr/>
        </p:nvSpPr>
        <p:spPr>
          <a:xfrm>
            <a:off x="4156364" y="126650"/>
            <a:ext cx="704734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Il numero di parole contenute nella descrizione aziendale è di gran lunga inferiore nei post falsi </a:t>
            </a:r>
            <a:r>
              <a:rPr lang="it-IT" dirty="0" err="1"/>
              <a:t>poichè</a:t>
            </a:r>
            <a:r>
              <a:rPr lang="it-IT" dirty="0"/>
              <a:t>, fondandosi su un qualcosa che non esiste, non è possibile descrivere dettagliatamente il profilo aziendale.</a:t>
            </a:r>
          </a:p>
        </p:txBody>
      </p:sp>
    </p:spTree>
    <p:extLst>
      <p:ext uri="{BB962C8B-B14F-4D97-AF65-F5344CB8AC3E}">
        <p14:creationId xmlns:p14="http://schemas.microsoft.com/office/powerpoint/2010/main" val="45506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487C5B3-3588-4CAE-BB3E-7D1202CF5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58071" cy="2095256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D5B717B1-16A1-43C6-8434-0AA1A8351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109386"/>
            <a:ext cx="7758071" cy="2213232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06BAD7CC-D938-4A66-93DF-ECCA87363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36748"/>
            <a:ext cx="7758071" cy="1940759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DC6B287C-3E4A-4951-8C42-C3E164A3E4EA}"/>
              </a:ext>
            </a:extLst>
          </p:cNvPr>
          <p:cNvSpPr/>
          <p:nvPr/>
        </p:nvSpPr>
        <p:spPr>
          <a:xfrm>
            <a:off x="7915087" y="2095256"/>
            <a:ext cx="398134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La distribuzione delle parole è abbastanza simile per le restanti colonne; concludendo che per queste un post fraudolento cerca di imitare il più possibile l'andamento delle parole</a:t>
            </a:r>
          </a:p>
        </p:txBody>
      </p:sp>
    </p:spTree>
    <p:extLst>
      <p:ext uri="{BB962C8B-B14F-4D97-AF65-F5344CB8AC3E}">
        <p14:creationId xmlns:p14="http://schemas.microsoft.com/office/powerpoint/2010/main" val="148180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14B8046-DA7F-4911-9865-4C3D4E6C1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8805"/>
            <a:ext cx="11693236" cy="5655953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151CD822-E642-4BAD-83D9-4CD353D20E9E}"/>
              </a:ext>
            </a:extLst>
          </p:cNvPr>
          <p:cNvSpPr/>
          <p:nvPr/>
        </p:nvSpPr>
        <p:spPr>
          <a:xfrm>
            <a:off x="877454" y="0"/>
            <a:ext cx="106495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Si evince che buona parte degli annunci reali riguarda l'apertura di posizioni come insegnanti di inglese oppure come addetti al servizio clienti, sviluppatori o manager, come si può ammirare dal grafico sottostante.</a:t>
            </a:r>
          </a:p>
        </p:txBody>
      </p:sp>
    </p:spTree>
    <p:extLst>
      <p:ext uri="{BB962C8B-B14F-4D97-AF65-F5344CB8AC3E}">
        <p14:creationId xmlns:p14="http://schemas.microsoft.com/office/powerpoint/2010/main" val="20498478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">
  <a:themeElements>
    <a:clrScheme name="Evento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Evento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vento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E2BB65D405A64B904CE080D1BF97CF" ma:contentTypeVersion="13" ma:contentTypeDescription="Create a new document." ma:contentTypeScope="" ma:versionID="bdc779824348e574b803ed3012b27400">
  <xsd:schema xmlns:xsd="http://www.w3.org/2001/XMLSchema" xmlns:xs="http://www.w3.org/2001/XMLSchema" xmlns:p="http://schemas.microsoft.com/office/2006/metadata/properties" xmlns:ns3="4f60a504-c721-4358-8781-547d200665b3" xmlns:ns4="d667c3ae-0f62-40c8-ab35-a8e69b5c9464" targetNamespace="http://schemas.microsoft.com/office/2006/metadata/properties" ma:root="true" ma:fieldsID="74c5fb968934a18d1ebca5e150105349" ns3:_="" ns4:_="">
    <xsd:import namespace="4f60a504-c721-4358-8781-547d200665b3"/>
    <xsd:import namespace="d667c3ae-0f62-40c8-ab35-a8e69b5c946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  <xsd:element ref="ns4:MediaServiceLocation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60a504-c721-4358-8781-547d200665b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67c3ae-0f62-40c8-ab35-a8e69b5c946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7787BE4-A8F1-4BDA-AFD1-8C11B4FC55B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A351AF-5603-414E-94A2-E48C8693A7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f60a504-c721-4358-8781-547d200665b3"/>
    <ds:schemaRef ds:uri="d667c3ae-0f62-40c8-ab35-a8e69b5c94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9ADCD27-84AD-48E0-AEA8-337F254EC443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2006/metadata/properties"/>
    <ds:schemaRef ds:uri="http://purl.org/dc/elements/1.1/"/>
    <ds:schemaRef ds:uri="d667c3ae-0f62-40c8-ab35-a8e69b5c9464"/>
    <ds:schemaRef ds:uri="http://purl.org/dc/dcmitype/"/>
    <ds:schemaRef ds:uri="4f60a504-c721-4358-8781-547d200665b3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TM04033927[[fn=Evento]]</Template>
  <TotalTime>239</TotalTime>
  <Words>2335</Words>
  <Application>Microsoft Office PowerPoint</Application>
  <PresentationFormat>Widescreen</PresentationFormat>
  <Paragraphs>155</Paragraphs>
  <Slides>36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36</vt:i4>
      </vt:variant>
    </vt:vector>
  </HeadingPairs>
  <TitlesOfParts>
    <vt:vector size="40" baseType="lpstr">
      <vt:lpstr>Arial</vt:lpstr>
      <vt:lpstr>Helvetica Neue</vt:lpstr>
      <vt:lpstr>Impact</vt:lpstr>
      <vt:lpstr>Evento</vt:lpstr>
      <vt:lpstr>“Fake Job Posting Prediction” Progetto Data Mining 2019/2020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“Fake Job Posting Prediction” Progetto Data Mining 2019/2020</dc:title>
  <dc:creator>EMILIO CASELLA</dc:creator>
  <cp:lastModifiedBy>EMILIO CASELLA</cp:lastModifiedBy>
  <cp:revision>6</cp:revision>
  <dcterms:created xsi:type="dcterms:W3CDTF">2020-06-09T16:19:33Z</dcterms:created>
  <dcterms:modified xsi:type="dcterms:W3CDTF">2020-06-15T10:07:25Z</dcterms:modified>
</cp:coreProperties>
</file>